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3.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257" r:id="rId3"/>
    <p:sldId id="357" r:id="rId4"/>
    <p:sldId id="259"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autoAdjust="0"/>
    <p:restoredTop sz="94631" autoAdjust="0"/>
  </p:normalViewPr>
  <p:slideViewPr>
    <p:cSldViewPr>
      <p:cViewPr varScale="1">
        <p:scale>
          <a:sx n="91" d="100"/>
          <a:sy n="91" d="100"/>
        </p:scale>
        <p:origin x="2070" y="90"/>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3.xml.rels><?xml version="1.0" encoding="UTF-8" standalone="yes"?>
<Relationships xmlns="http://schemas.openxmlformats.org/package/2006/relationships"><Relationship Id="rId1" Type="http://schemas.openxmlformats.org/officeDocument/2006/relationships/image" Target="../media/image110.pn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pPr>
        <a:solidFill>
          <a:srgbClr val="FFC000"/>
        </a:solidFill>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pPr>
        <a:solidFill>
          <a:srgbClr val="FFC000"/>
        </a:solidFill>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know where everything is while planning)</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know where everything is while planning)</a:t>
          </a:r>
        </a:p>
      </dsp:txBody>
      <dsp:txXfrm>
        <a:off x="0" y="655290"/>
        <a:ext cx="2298505" cy="22948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rgbClr val="FFC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10/22/2024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4.xml"/><Relationship Id="rId3" Type="http://schemas.openxmlformats.org/officeDocument/2006/relationships/image" Target="../media/image30.png"/><Relationship Id="rId7" Type="http://schemas.openxmlformats.org/officeDocument/2006/relationships/diagramData" Target="../diagrams/data6.xml"/><Relationship Id="rId12" Type="http://schemas.openxmlformats.org/officeDocument/2006/relationships/diagramData" Target="../diagrams/data7.xml"/><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image" Target="../media/image31.png"/><Relationship Id="rId11" Type="http://schemas.microsoft.com/office/2007/relationships/diagramDrawing" Target="../diagrams/drawing4.xml"/><Relationship Id="rId5" Type="http://schemas.openxmlformats.org/officeDocument/2006/relationships/image" Target="../media/image34.png"/><Relationship Id="rId15" Type="http://schemas.openxmlformats.org/officeDocument/2006/relationships/diagramColors" Target="../diagrams/colors4.xml"/><Relationship Id="rId10" Type="http://schemas.openxmlformats.org/officeDocument/2006/relationships/diagramColors" Target="../diagrams/colors4.xml"/><Relationship Id="rId4" Type="http://schemas.openxmlformats.org/officeDocument/2006/relationships/image" Target="../media/image33.png"/><Relationship Id="rId9" Type="http://schemas.openxmlformats.org/officeDocument/2006/relationships/diagramQuickStyle" Target="../diagrams/quickStyle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 </a:t>
            </a:r>
            <a:r>
              <a:rPr lang="en-US" dirty="0"/>
              <a:t>Loop nodes can be ignored.</a:t>
            </a:r>
            <a:endParaRPr lang="en-US" dirty="0">
              <a:solidFill>
                <a:schemeClr val="bg1">
                  <a:lumMod val="65000"/>
                </a:schemeClr>
              </a:solidFill>
            </a:endParaRPr>
          </a:p>
          <a:p>
            <a:r>
              <a:rPr lang="en-US" dirty="0"/>
              <a:t>Stop when we find a subtree that only has goal states in all leaf nodes.</a:t>
            </a:r>
          </a:p>
          <a:p>
            <a:r>
              <a:rPr lang="en-US" dirty="0"/>
              <a:t>Construct the conditional plan that represents the subtree starting at the root node.</a:t>
            </a:r>
          </a:p>
        </p:txBody>
      </p:sp>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856556" y="4268350"/>
            <a:ext cx="453970" cy="261610"/>
          </a:xfrm>
          <a:prstGeom prst="rect">
            <a:avLst/>
          </a:prstGeom>
          <a:solidFill>
            <a:schemeClr val="bg1"/>
          </a:solidFill>
        </p:spPr>
        <p:txBody>
          <a:bodyPr wrap="none" rtlCol="0">
            <a:spAutoFit/>
          </a:bodyPr>
          <a:lstStyle/>
          <a:p>
            <a:r>
              <a:rPr lang="en-US" sz="1050" b="1" dirty="0">
                <a:solidFill>
                  <a:srgbClr val="FF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FF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46DFDE-B63F-C874-49FE-3F026FBC7203}"/>
              </a:ext>
            </a:extLst>
          </p:cNvPr>
          <p:cNvSpPr txBox="1"/>
          <p:nvPr/>
        </p:nvSpPr>
        <p:spPr>
          <a:xfrm>
            <a:off x="2383956" y="1860769"/>
            <a:ext cx="3013157"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37" grpId="0" animBg="1"/>
      <p:bldP spid="39" grpId="0" animBg="1"/>
      <p:bldP spid="40" grpId="0" animBg="1"/>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a:t>
            </a:r>
          </a:p>
          <a:p>
            <a:pPr marL="285750" indent="-285750">
              <a:buFont typeface="Arial" panose="020B0604020202020204" pitchFamily="34" charset="0"/>
              <a:buChar char="•"/>
            </a:pPr>
            <a:r>
              <a:rPr lang="en-US" sz="1400" dirty="0"/>
              <a:t>DFS is </a:t>
            </a:r>
            <a:r>
              <a:rPr lang="en-US" sz="1400" b="1" dirty="0"/>
              <a:t>not optimal</a:t>
            </a:r>
            <a:r>
              <a:rPr lang="en-US" sz="1400" dirty="0"/>
              <a:t>! BFS and A* search can be used to find better solutions (e.g., smallest subtree).</a:t>
            </a:r>
          </a:p>
        </p:txBody>
      </p:sp>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603375"/>
          </a:xfrm>
        </p:spPr>
        <p:txBody>
          <a:bodyPr>
            <a:normAutofit fontScale="70000" lnSpcReduction="20000"/>
          </a:bodyPr>
          <a:lstStyle/>
          <a:p>
            <a:r>
              <a:rPr lang="en-US" dirty="0"/>
              <a:t>Planning uses search to find a conditional plan that leads to a goal state. </a:t>
            </a:r>
          </a:p>
          <a:p>
            <a:r>
              <a:rPr lang="en-US" dirty="0"/>
              <a:t>The conditional plan can be executed by a </a:t>
            </a:r>
            <a:r>
              <a:rPr lang="en-US" b="1" dirty="0"/>
              <a:t>model-based agent</a:t>
            </a:r>
            <a:r>
              <a:rPr lang="en-US" dirty="0"/>
              <a:t> that uses percepts for the if statements.  </a:t>
            </a:r>
          </a:p>
          <a:p>
            <a:endParaRPr lang="en-US" dirty="0"/>
          </a:p>
          <a:p>
            <a:pPr marL="0" indent="0">
              <a:buNone/>
            </a:pPr>
            <a:r>
              <a:rPr lang="en-US" dirty="0"/>
              <a:t>Example: After the initial action “suck”</a:t>
            </a:r>
          </a:p>
        </p:txBody>
      </p:sp>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5286253" y="3858868"/>
              <a:ext cx="2344395" cy="267765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600200" cy="461665"/>
            </a:xfrm>
            <a:prstGeom prst="rect">
              <a:avLst/>
            </a:prstGeom>
            <a:noFill/>
          </p:spPr>
          <p:txBody>
            <a:bodyPr wrap="square" rtlCol="0">
              <a:spAutoFit/>
            </a:bodyPr>
            <a:lstStyle/>
            <a:p>
              <a:r>
                <a:rPr lang="en-US" sz="2400" dirty="0"/>
                <a:t>Cond. 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unobservable environment also called a 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a:t>
            </a:r>
            <a:r>
              <a:rPr lang="en-US" sz="2200" dirty="0">
                <a:solidFill>
                  <a:schemeClr val="tx1">
                    <a:lumMod val="50000"/>
                    <a:lumOff val="50000"/>
                  </a:schemeClr>
                </a:solidFill>
              </a:rPr>
              <a:t>(called in control theory: open loop system).</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E1FFA6D4-353A-6E75-E784-303C33A5C7E3}"/>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2BA2182-EC15-251C-77AB-32981888C4A3}"/>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289A4F7-C7C0-4626-3A52-6392D7A627F4}"/>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fade">
                                      <p:cBhvr>
                                        <p:cTn id="15" dur="500"/>
                                        <p:tgtEl>
                                          <p:spTgt spid="53"/>
                                        </p:tgtEl>
                                      </p:cBhvr>
                                    </p:animEffect>
                                  </p:childTnLst>
                                </p:cTn>
                              </p:par>
                              <p:par>
                                <p:cTn id="16" presetID="10"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Lst>
          </p:cNvPr>
          <p:cNvGraphicFramePr>
            <a:graphicFrameLocks noGrp="1"/>
          </p:cNvGraphicFramePr>
          <p:nvPr>
            <p:ph idx="1"/>
            <p:extLst>
              <p:ext uri="{D42A27DB-BD31-4B8C-83A1-F6EECF244321}">
                <p14:modId xmlns:p14="http://schemas.microsoft.com/office/powerpoint/2010/main" val="3160797950"/>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actions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R,Dirty</a:t>
            </a:r>
            <a:r>
              <a:rPr lang="en-US" sz="1400" i="1" dirty="0"/>
              <a:t>]</a:t>
            </a:r>
          </a:p>
        </p:txBody>
      </p:sp>
      <p:sp>
        <p:nvSpPr>
          <p:cNvPr id="17" name="Rectangle 16">
            <a:extLst>
              <a:ext uri="{FF2B5EF4-FFF2-40B4-BE49-F238E27FC236}">
                <a16:creationId xmlns:a16="http://schemas.microsoft.com/office/drawing/2014/main" id="{E386B5E6-70B6-4B0E-99C6-E71D348F3B94}"/>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A588551-39A2-98C0-1CEB-7DDCC0E790BF}"/>
              </a:ext>
            </a:extLst>
          </p:cNvPr>
          <p:cNvGrpSpPr/>
          <p:nvPr/>
        </p:nvGrpSpPr>
        <p:grpSpPr>
          <a:xfrm>
            <a:off x="2001765" y="6000690"/>
            <a:ext cx="7633915" cy="723138"/>
            <a:chOff x="2001765" y="6000690"/>
            <a:chExt cx="7633915" cy="723138"/>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EB38693-DA10-4DE1-80E7-A7EF18E07356}"/>
                    </a:ext>
                  </a:extLst>
                </p:cNvPr>
                <p:cNvSpPr/>
                <p:nvPr/>
              </p:nvSpPr>
              <p:spPr>
                <a:xfrm>
                  <a:off x="2001765" y="6000690"/>
                  <a:ext cx="6151635"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b="0" i="1" dirty="0" smtClean="0">
                            <a:latin typeface="Cambria Math" panose="02040503050406030204" pitchFamily="18" charset="0"/>
                          </a:rPr>
                          <m:t>𝑏</m:t>
                        </m:r>
                        <m:r>
                          <a:rPr lang="en-US" sz="2000" b="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𝑏</m:t>
                                </m:r>
                                <m:r>
                                  <a:rPr lang="en-US" sz="2000" b="0" i="1" dirty="0" smtClean="0">
                                    <a:latin typeface="Cambria Math" panose="02040503050406030204" pitchFamily="18" charset="0"/>
                                  </a:rPr>
                                  <m:t>   ,  </m:t>
                                </m:r>
                                <m:r>
                                  <a:rPr lang="en-US" sz="2000" b="0" i="1" dirty="0" smtClean="0">
                                    <a:latin typeface="Cambria Math" panose="02040503050406030204" pitchFamily="18" charset="0"/>
                                  </a:rPr>
                                  <m:t>𝑎</m:t>
                                </m:r>
                                <m:r>
                                  <a:rPr lang="en-US" sz="2000" b="0" i="1" dirty="0" smtClean="0">
                                    <a:latin typeface="Cambria Math" panose="02040503050406030204" pitchFamily="18" charset="0"/>
                                  </a:rPr>
                                  <m:t> </m:t>
                                </m:r>
                              </m:e>
                            </m:d>
                            <m:r>
                              <a:rPr lang="en-US" sz="2000" b="0" i="1" dirty="0" smtClean="0">
                                <a:latin typeface="Cambria Math" panose="02040503050406030204" pitchFamily="18" charset="0"/>
                              </a:rPr>
                              <m:t>,   </m:t>
                            </m:r>
                            <m:r>
                              <a:rPr lang="en-US" sz="2000" i="1" dirty="0">
                                <a:latin typeface="Cambria Math" panose="02040503050406030204" pitchFamily="18" charset="0"/>
                              </a:rPr>
                              <m:t>𝑜</m:t>
                            </m:r>
                            <m:r>
                              <a:rPr lang="en-US" sz="2000" b="0" i="1" dirty="0" smtClean="0">
                                <a:latin typeface="Cambria Math" panose="02040503050406030204" pitchFamily="18" charset="0"/>
                              </a:rPr>
                              <m:t>       </m:t>
                            </m:r>
                          </m:e>
                        </m:d>
                      </m:oMath>
                    </m:oMathPara>
                  </a14:m>
                  <a:endParaRPr lang="en-US" sz="2000" dirty="0"/>
                </a:p>
              </p:txBody>
            </p:sp>
          </mc:Choice>
          <mc:Fallback xmlns="">
            <p:sp>
              <p:nvSpPr>
                <p:cNvPr id="3" name="Rectangle 2">
                  <a:extLst>
                    <a:ext uri="{FF2B5EF4-FFF2-40B4-BE49-F238E27FC236}">
                      <a16:creationId xmlns:a16="http://schemas.microsoft.com/office/drawing/2014/main" id="{CEB38693-DA10-4DE1-80E7-A7EF18E07356}"/>
                    </a:ext>
                  </a:extLst>
                </p:cNvPr>
                <p:cNvSpPr>
                  <a:spLocks noRot="1" noChangeAspect="1" noMove="1" noResize="1" noEditPoints="1" noAdjustHandles="1" noChangeArrowheads="1" noChangeShapeType="1" noTextEdit="1"/>
                </p:cNvSpPr>
                <p:nvPr/>
              </p:nvSpPr>
              <p:spPr>
                <a:xfrm>
                  <a:off x="2001765" y="6000690"/>
                  <a:ext cx="6151635" cy="400110"/>
                </a:xfrm>
                <a:prstGeom prst="rect">
                  <a:avLst/>
                </a:prstGeom>
                <a:blipFill>
                  <a:blip r:embed="rId5"/>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BF88426C-A72B-4854-9595-CAEE1749CD58}"/>
                    </a:ext>
                  </a:extLst>
                </p:cNvPr>
                <p:cNvSpPr/>
                <p:nvPr/>
              </p:nvSpPr>
              <p:spPr>
                <a:xfrm>
                  <a:off x="2472880" y="6323718"/>
                  <a:ext cx="7162800" cy="40011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𝑈𝑝𝑑𝑎𝑡𝑒</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𝑃𝑟𝑒𝑑𝑖𝑐𝑡</m:t>
                            </m:r>
                            <m:d>
                              <m:dPr>
                                <m:ctrlPr>
                                  <a:rPr lang="en-US" sz="2000" b="0" i="1" dirty="0" smtClean="0">
                                    <a:latin typeface="Cambria Math" panose="02040503050406030204" pitchFamily="18" charset="0"/>
                                  </a:rPr>
                                </m:ctrlPr>
                              </m:dPr>
                              <m:e>
                                <m:d>
                                  <m:dPr>
                                    <m:begChr m:val="{"/>
                                    <m:endChr m:val="}"/>
                                    <m:ctrlPr>
                                      <a:rPr lang="en-US" sz="2000" b="0" i="1" dirty="0" smtClean="0">
                                        <a:latin typeface="Cambria Math" panose="02040503050406030204" pitchFamily="18" charset="0"/>
                                      </a:rPr>
                                    </m:ctrlPr>
                                  </m:dPr>
                                  <m:e>
                                    <m:r>
                                      <a:rPr lang="en-US" sz="2000" b="0" i="1" dirty="0" smtClean="0">
                                        <a:latin typeface="Cambria Math" panose="02040503050406030204" pitchFamily="18" charset="0"/>
                                      </a:rPr>
                                      <m:t>1,3</m:t>
                                    </m:r>
                                  </m:e>
                                </m:d>
                                <m:r>
                                  <a:rPr lang="en-US" sz="2000" b="0" i="1" dirty="0" smtClean="0">
                                    <a:latin typeface="Cambria Math" panose="02040503050406030204" pitchFamily="18" charset="0"/>
                                  </a:rPr>
                                  <m:t>,</m:t>
                                </m:r>
                                <m:r>
                                  <a:rPr lang="en-US" sz="2000" b="0" i="1" dirty="0" smtClean="0">
                                    <a:latin typeface="Cambria Math" panose="02040503050406030204" pitchFamily="18" charset="0"/>
                                  </a:rPr>
                                  <m:t>𝑅𝑖𝑔h𝑡</m:t>
                                </m:r>
                              </m:e>
                            </m:d>
                            <m:r>
                              <a:rPr lang="en-US" sz="2000" i="1" dirty="0">
                                <a:latin typeface="Cambria Math" panose="02040503050406030204" pitchFamily="18" charset="0"/>
                              </a:rPr>
                              <m:t>,</m:t>
                            </m:r>
                            <m:r>
                              <a:rPr lang="en-US" sz="2000" b="0" i="1" dirty="0" smtClean="0">
                                <a:latin typeface="Cambria Math" panose="02040503050406030204" pitchFamily="18" charset="0"/>
                              </a:rPr>
                              <m:t>[</m:t>
                            </m:r>
                            <m:r>
                              <a:rPr lang="en-US" sz="2000" b="0" i="1" dirty="0" smtClean="0">
                                <a:latin typeface="Cambria Math" panose="02040503050406030204" pitchFamily="18" charset="0"/>
                              </a:rPr>
                              <m:t>𝐵</m:t>
                            </m:r>
                            <m:r>
                              <a:rPr lang="en-US" sz="2000" b="0" i="1" dirty="0" smtClean="0">
                                <a:latin typeface="Cambria Math" panose="02040503050406030204" pitchFamily="18" charset="0"/>
                              </a:rPr>
                              <m:t>,</m:t>
                            </m:r>
                            <m:r>
                              <a:rPr lang="en-US" sz="2000" b="0" i="1" dirty="0" smtClean="0">
                                <a:latin typeface="Cambria Math" panose="02040503050406030204" pitchFamily="18" charset="0"/>
                              </a:rPr>
                              <m:t>𝐷𝑖𝑟𝑡𝑦</m:t>
                            </m:r>
                            <m:r>
                              <a:rPr lang="en-US" sz="2000" b="0" i="1" dirty="0" smtClean="0">
                                <a:latin typeface="Cambria Math" panose="02040503050406030204" pitchFamily="18" charset="0"/>
                              </a:rPr>
                              <m:t>]</m:t>
                            </m:r>
                          </m:e>
                        </m:d>
                        <m:r>
                          <a:rPr lang="en-US" sz="2000" b="0" i="1" dirty="0" smtClean="0">
                            <a:latin typeface="Cambria Math" panose="02040503050406030204" pitchFamily="18" charset="0"/>
                          </a:rPr>
                          <m:t>={2}</m:t>
                        </m:r>
                      </m:oMath>
                    </m:oMathPara>
                  </a14:m>
                  <a:endParaRPr lang="en-US" sz="2000" dirty="0"/>
                </a:p>
              </p:txBody>
            </p:sp>
          </mc:Choice>
          <mc:Fallback xmlns="">
            <p:sp>
              <p:nvSpPr>
                <p:cNvPr id="24" name="Rectangle 23">
                  <a:extLst>
                    <a:ext uri="{FF2B5EF4-FFF2-40B4-BE49-F238E27FC236}">
                      <a16:creationId xmlns:a16="http://schemas.microsoft.com/office/drawing/2014/main" id="{BF88426C-A72B-4854-9595-CAEE1749CD58}"/>
                    </a:ext>
                  </a:extLst>
                </p:cNvPr>
                <p:cNvSpPr>
                  <a:spLocks noRot="1" noChangeAspect="1" noMove="1" noResize="1" noEditPoints="1" noAdjustHandles="1" noChangeArrowheads="1" noChangeShapeType="1" noTextEdit="1"/>
                </p:cNvSpPr>
                <p:nvPr/>
              </p:nvSpPr>
              <p:spPr>
                <a:xfrm>
                  <a:off x="2472880" y="6323718"/>
                  <a:ext cx="7162800" cy="400110"/>
                </a:xfrm>
                <a:prstGeom prst="rect">
                  <a:avLst/>
                </a:prstGeom>
                <a:blipFill>
                  <a:blip r:embed="rId6"/>
                  <a:stretch>
                    <a:fillRect l="-426" b="-15152"/>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B93B4253-A8FB-D677-E16B-DC0AEBCA0225}"/>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0" name="Rectangle 9">
            <a:extLst>
              <a:ext uri="{FF2B5EF4-FFF2-40B4-BE49-F238E27FC236}">
                <a16:creationId xmlns:a16="http://schemas.microsoft.com/office/drawing/2014/main" id="{EC0F2074-D835-71F4-6E56-C15596BE79B7}"/>
              </a:ext>
            </a:extLst>
          </p:cNvPr>
          <p:cNvSpPr/>
          <p:nvPr/>
        </p:nvSpPr>
        <p:spPr>
          <a:xfrm>
            <a:off x="3962400" y="3276600"/>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BC0F88-1F95-CEE5-BD2D-41D0129EBE5B}"/>
              </a:ext>
            </a:extLst>
          </p:cNvPr>
          <p:cNvSpPr/>
          <p:nvPr/>
        </p:nvSpPr>
        <p:spPr>
          <a:xfrm>
            <a:off x="5680890" y="3263037"/>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0"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nvGrpSpPr>
          <p:cNvPr id="14" name="Group 13">
            <a:extLst>
              <a:ext uri="{FF2B5EF4-FFF2-40B4-BE49-F238E27FC236}">
                <a16:creationId xmlns:a16="http://schemas.microsoft.com/office/drawing/2014/main" id="{A04578C4-FB4B-AD1A-BD56-B1F36142084F}"/>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DC8FBE8-B742-8539-0A07-90287F7819FC}"/>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7052F9A-A805-E6CA-A077-62521175FB8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 = {6} is the result of the update with o = [r, Dirty]</a:t>
            </a:r>
          </a:p>
        </p:txBody>
      </p:sp>
      <p:grpSp>
        <p:nvGrpSpPr>
          <p:cNvPr id="7" name="Group 6">
            <a:extLst>
              <a:ext uri="{FF2B5EF4-FFF2-40B4-BE49-F238E27FC236}">
                <a16:creationId xmlns:a16="http://schemas.microsoft.com/office/drawing/2014/main" id="{78CF469B-7543-5D0C-2EFF-571049549BE5}"/>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24294139"/>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24294139"/>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descr="vacuum2-environment">
            <a:extLst>
              <a:ext uri="{FF2B5EF4-FFF2-40B4-BE49-F238E27FC236}">
                <a16:creationId xmlns:a16="http://schemas.microsoft.com/office/drawing/2014/main" id="{D350F3D5-C3F6-F587-CA59-4D92F40D6A3B}"/>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1492132"/>
          </a:xfrm>
        </p:spPr>
        <p:txBody>
          <a:bodyPr vert="horz" lIns="91440" tIns="45720" rIns="91440" bIns="45720" rtlCol="0" anchor="t">
            <a:normAutofit/>
          </a:bodyPr>
          <a:lstStyle/>
          <a:p>
            <a:r>
              <a:rPr lang="en-US" sz="4400" kern="1200" dirty="0">
                <a:solidFill>
                  <a:schemeClr val="tx1"/>
                </a:solidFill>
                <a:latin typeface="+mj-lt"/>
                <a:ea typeface="+mj-ea"/>
                <a:cs typeface="+mj-cs"/>
              </a:rPr>
              <a:t>Case Study</a:t>
            </a: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6012480" y="2286000"/>
            <a:ext cx="2557732" cy="3844800"/>
          </a:xfrm>
        </p:spPr>
        <p:txBody>
          <a:bodyPr vert="horz" lIns="91440" tIns="45720" rIns="91440" bIns="45720" rtlCol="0">
            <a:normAutofit/>
          </a:bodyPr>
          <a:lstStyle/>
          <a:p>
            <a:r>
              <a:rPr lang="en-US" sz="3600" dirty="0">
                <a:solidFill>
                  <a:schemeClr val="tx1">
                    <a:alpha val="60000"/>
                  </a:schemeClr>
                </a:solidFill>
              </a:rPr>
              <a:t>Partially Observable 8-Puzzle</a:t>
            </a:r>
          </a:p>
        </p:txBody>
      </p:sp>
      <p:grpSp>
        <p:nvGrpSpPr>
          <p:cNvPr id="6" name="Group 5">
            <a:extLst>
              <a:ext uri="{FF2B5EF4-FFF2-40B4-BE49-F238E27FC236}">
                <a16:creationId xmlns:a16="http://schemas.microsoft.com/office/drawing/2014/main" id="{23E4A02A-EB10-4AC6-B332-BCB38243C263}"/>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waterfall&#10;&#10;Description automatically generated">
            <a:extLst>
              <a:ext uri="{FF2B5EF4-FFF2-40B4-BE49-F238E27FC236}">
                <a16:creationId xmlns:a16="http://schemas.microsoft.com/office/drawing/2014/main" id="{C4248280-7291-46B0-9671-ED7A8C8B6E7F}"/>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524000"/>
                <a:ext cx="7886700" cy="4968873"/>
              </a:xfrm>
            </p:spPr>
            <p:txBody>
              <a:bodyPr>
                <a:normAutofit fontScale="625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a:t>
                </a:r>
                <a:r>
                  <a:rPr lang="en-US" b="1" dirty="0"/>
                  <a:t>sequence of actions </a:t>
                </a:r>
                <a:r>
                  <a:rPr lang="en-US" dirty="0"/>
                  <a:t>or a </a:t>
                </a:r>
                <a:r>
                  <a:rPr lang="en-US" b="1" dirty="0"/>
                  <a:t>conditional plan</a:t>
                </a:r>
                <a:r>
                  <a:rPr lang="en-US" dirty="0"/>
                  <a:t> to account for uncertainty.</a:t>
                </a:r>
              </a:p>
              <a:p>
                <a:endParaRPr lang="en-US" dirty="0"/>
              </a:p>
              <a:p>
                <a:r>
                  <a:rPr lang="en-US" dirty="0"/>
                  <a:t>The agent uses the transition function to predict the consequence of actions. What if the </a:t>
                </a:r>
                <a:r>
                  <a:rPr lang="en-US" b="1" dirty="0"/>
                  <a:t>transition function is unknown</a:t>
                </a:r>
                <a:r>
                  <a:rPr lang="en-US" dirty="0"/>
                  <a:t>?</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actually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p:txBody>
          </p:sp>
        </mc:Choice>
        <mc:Fallback xmlns="">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524000"/>
                <a:ext cx="7886700" cy="4968873"/>
              </a:xfrm>
              <a:blipFill>
                <a:blip r:embed="rId2"/>
                <a:stretch>
                  <a:fillRect l="-464" t="-1963" r="-773" b="-491"/>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72B73AF8-6360-4423-8FC9-B99C20DD5A37}"/>
              </a:ext>
            </a:extLst>
          </p:cNvPr>
          <p:cNvGrpSpPr/>
          <p:nvPr/>
        </p:nvGrpSpPr>
        <p:grpSpPr>
          <a:xfrm>
            <a:off x="1371600" y="3810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3623393423"/>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850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a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or the agent needs to be able to avoid these actions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is more efficient if you must execute the actions to get observations: Depth-first search with backtracking instead of BFS or A* Search.</a:t>
            </a:r>
          </a:p>
          <a:p>
            <a:endParaRPr lang="en-US" dirty="0"/>
          </a:p>
          <a:p>
            <a:endParaRPr lang="en-US" dirty="0"/>
          </a:p>
        </p:txBody>
      </p:sp>
      <p:sp>
        <p:nvSpPr>
          <p:cNvPr id="4" name="Right Brace 3">
            <a:extLst>
              <a:ext uri="{FF2B5EF4-FFF2-40B4-BE49-F238E27FC236}">
                <a16:creationId xmlns:a16="http://schemas.microsoft.com/office/drawing/2014/main" id="{7B693761-FBBD-D145-99BA-01D704C3EA9A}"/>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p:pic>
        <p:nvPicPr>
          <p:cNvPr id="4" name="Content Placeholder 3">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2"/>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954107"/>
              </a:xfrm>
              <a:prstGeom prst="rect">
                <a:avLst/>
              </a:prstGeom>
              <a:noFill/>
            </p:spPr>
            <p:txBody>
              <a:bodyPr wrap="square" rtlCol="0">
                <a:spAutoFit/>
              </a:bodyPr>
              <a:lstStyle/>
              <a:p>
                <a:r>
                  <a:rPr lang="en-US" sz="1400" dirty="0"/>
                  <a:t>Environment is deterministic and fully observable (the percept is the full state) but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agent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954107"/>
              </a:xfrm>
              <a:prstGeom prst="rect">
                <a:avLst/>
              </a:prstGeom>
              <a:blipFill>
                <a:blip r:embed="rId3"/>
                <a:stretch>
                  <a:fillRect l="-242" t="-1274" b="-5096"/>
                </a:stretch>
              </a:blipFill>
            </p:spPr>
            <p:txBody>
              <a:bodyPr/>
              <a:lstStyle/>
              <a:p>
                <a:r>
                  <a:rPr lang="en-US">
                    <a:noFill/>
                  </a:rPr>
                  <a:t> </a:t>
                </a:r>
              </a:p>
            </p:txBody>
          </p:sp>
        </mc:Fallback>
      </mc:AlternateContent>
      <p:sp>
        <p:nvSpPr>
          <p:cNvPr id="6" name="Speech Bubble: Rectangle 5">
            <a:extLst>
              <a:ext uri="{FF2B5EF4-FFF2-40B4-BE49-F238E27FC236}">
                <a16:creationId xmlns:a16="http://schemas.microsoft.com/office/drawing/2014/main" id="{A677F34E-6960-4A5B-A687-612E284E84D8}"/>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cxnSp>
        <p:nvCxnSpPr>
          <p:cNvPr id="12" name="Straight Arrow Connector 11">
            <a:extLst>
              <a:ext uri="{FF2B5EF4-FFF2-40B4-BE49-F238E27FC236}">
                <a16:creationId xmlns:a16="http://schemas.microsoft.com/office/drawing/2014/main" id="{C2F511DD-D427-9D4A-5E93-7175C6C4EA69}"/>
              </a:ext>
            </a:extLst>
          </p:cNvPr>
          <p:cNvCxnSpPr>
            <a:cxnSpLocks/>
          </p:cNvCxnSpPr>
          <p:nvPr/>
        </p:nvCxnSpPr>
        <p:spPr>
          <a:xfrm flipH="1">
            <a:off x="4419600" y="1676400"/>
            <a:ext cx="533400" cy="9894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327371" cy="3728410"/>
          </a:xfrm>
        </p:spPr>
        <p:txBody>
          <a:bodyPr>
            <a:normAutofit fontScale="55000" lnSpcReduction="20000"/>
          </a:bodyPr>
          <a:lstStyle/>
          <a:p>
            <a:r>
              <a:rPr lang="en-US" dirty="0"/>
              <a:t>We can only see adjacent squares and don’t know the location of the goal!</a:t>
            </a:r>
          </a:p>
          <a:p>
            <a:r>
              <a:rPr lang="en-US" dirty="0"/>
              <a:t>We cannot plan but we must explore by walking around! </a:t>
            </a:r>
          </a:p>
          <a:p>
            <a:r>
              <a:rPr lang="en-US" dirty="0"/>
              <a:t>We only know what we have already explored.</a:t>
            </a:r>
          </a:p>
          <a:p>
            <a:r>
              <a:rPr lang="en-US" dirty="0"/>
              <a:t>A simple method is to store the path for backtracking to get back to untied paths when we run into a dead end (i.e., use breadcrumbs).</a:t>
            </a:r>
          </a:p>
          <a:p>
            <a:r>
              <a:rPr lang="en-US" dirty="0"/>
              <a:t>This is DFS without a reached data structure.</a:t>
            </a:r>
          </a:p>
        </p:txBody>
      </p:sp>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5"/>
            <a:ext cx="5623847" cy="4716290"/>
            <a:chOff x="1353736" y="2490239"/>
            <a:chExt cx="4970864"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3133060" y="3057573"/>
              <a:ext cx="2997283" cy="3358116"/>
              <a:chOff x="3035576" y="2855155"/>
              <a:chExt cx="2997283" cy="3358116"/>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6" name="TextBox 5">
                <a:extLst>
                  <a:ext uri="{FF2B5EF4-FFF2-40B4-BE49-F238E27FC236}">
                    <a16:creationId xmlns:a16="http://schemas.microsoft.com/office/drawing/2014/main" id="{B325BB4E-11D4-683A-0211-7B2CD04D1CB4}"/>
                  </a:ext>
                </a:extLst>
              </p:cNvPr>
              <p:cNvSpPr txBox="1"/>
              <p:nvPr/>
            </p:nvSpPr>
            <p:spPr>
              <a:xfrm>
                <a:off x="3035576" y="2855155"/>
                <a:ext cx="889451" cy="369332"/>
              </a:xfrm>
              <a:prstGeom prst="rect">
                <a:avLst/>
              </a:prstGeom>
              <a:noFill/>
            </p:spPr>
            <p:txBody>
              <a:bodyPr wrap="square" rtlCol="0">
                <a:spAutoFit/>
              </a:bodyPr>
              <a:lstStyle/>
              <a:p>
                <a:r>
                  <a:rPr lang="en-US" dirty="0"/>
                  <a:t>Start</a:t>
                </a:r>
              </a:p>
            </p:txBody>
          </p:sp>
          <p:sp>
            <p:nvSpPr>
              <p:cNvPr id="5" name="Down Arrow 10">
                <a:extLst>
                  <a:ext uri="{FF2B5EF4-FFF2-40B4-BE49-F238E27FC236}">
                    <a16:creationId xmlns:a16="http://schemas.microsoft.com/office/drawing/2014/main" id="{B2CB48DC-D1A2-74EE-28B4-C084144222D8}"/>
                  </a:ext>
                </a:extLst>
              </p:cNvPr>
              <p:cNvSpPr/>
              <p:nvPr/>
            </p:nvSpPr>
            <p:spPr>
              <a:xfrm>
                <a:off x="3842790" y="3771433"/>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 name="Group 11">
            <a:extLst>
              <a:ext uri="{FF2B5EF4-FFF2-40B4-BE49-F238E27FC236}">
                <a16:creationId xmlns:a16="http://schemas.microsoft.com/office/drawing/2014/main" id="{D8B48120-1F4B-2DC6-DDD1-D7B8F15A7DC7}"/>
              </a:ext>
            </a:extLst>
          </p:cNvPr>
          <p:cNvGrpSpPr/>
          <p:nvPr/>
        </p:nvGrpSpPr>
        <p:grpSpPr>
          <a:xfrm>
            <a:off x="3560665" y="2007157"/>
            <a:ext cx="896208" cy="369332"/>
            <a:chOff x="3883060" y="1735550"/>
            <a:chExt cx="896208" cy="369332"/>
          </a:xfrm>
        </p:grpSpPr>
        <p:sp>
          <p:nvSpPr>
            <p:cNvPr id="8" name="Down Arrow 10">
              <a:extLst>
                <a:ext uri="{FF2B5EF4-FFF2-40B4-BE49-F238E27FC236}">
                  <a16:creationId xmlns:a16="http://schemas.microsoft.com/office/drawing/2014/main" id="{B469D13D-46CE-E6E4-EF85-D035FFA027FA}"/>
                </a:ext>
              </a:extLst>
            </p:cNvPr>
            <p:cNvSpPr/>
            <p:nvPr/>
          </p:nvSpPr>
          <p:spPr>
            <a:xfrm>
              <a:off x="3883060" y="1819064"/>
              <a:ext cx="186080" cy="255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A07F4F-7D1B-1B81-0A79-7C06287BDF2B}"/>
                </a:ext>
              </a:extLst>
            </p:cNvPr>
            <p:cNvSpPr txBox="1"/>
            <p:nvPr/>
          </p:nvSpPr>
          <p:spPr>
            <a:xfrm>
              <a:off x="4042400" y="1735550"/>
              <a:ext cx="736868" cy="369332"/>
            </a:xfrm>
            <a:prstGeom prst="rect">
              <a:avLst/>
            </a:prstGeom>
            <a:noFill/>
          </p:spPr>
          <p:txBody>
            <a:bodyPr wrap="none" rtlCol="0">
              <a:spAutoFit/>
            </a:bodyPr>
            <a:lstStyle/>
            <a:p>
              <a:r>
                <a:rPr lang="en-US" dirty="0"/>
                <a:t>Agent</a:t>
              </a:r>
            </a:p>
          </p:txBody>
        </p:sp>
      </p:grp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a:t>
            </a:r>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descr="Many question marks on black background">
            <a:extLst>
              <a:ext uri="{FF2B5EF4-FFF2-40B4-BE49-F238E27FC236}">
                <a16:creationId xmlns:a16="http://schemas.microsoft.com/office/drawing/2014/main" id="{B586A7B6-C475-452B-BF7B-D1447DB2D03A}"/>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lnSpcReduction="10000"/>
          </a:bodyPr>
          <a:lstStyle/>
          <a:p>
            <a:pPr marL="514350" indent="-514350">
              <a:buFont typeface="+mj-lt"/>
              <a:buAutoNum type="arabicPeriod"/>
            </a:pPr>
            <a:r>
              <a:rPr lang="en-US" dirty="0"/>
              <a:t>The agent may not know in what state it and the environment exactly is in. </a:t>
            </a:r>
            <a:br>
              <a:rPr lang="en-US" dirty="0"/>
            </a:br>
            <a:br>
              <a:rPr lang="en-US" dirty="0"/>
            </a:br>
            <a:r>
              <a:rPr lang="en-US" dirty="0"/>
              <a:t>It needs to keep track of all the states it could be in. This set is called the </a:t>
            </a:r>
            <a:r>
              <a:rPr lang="en-US" b="1" i="1" dirty="0">
                <a:solidFill>
                  <a:srgbClr val="FF0000"/>
                </a:solidFill>
              </a:rPr>
              <a:t>believe state.</a:t>
            </a:r>
            <a:br>
              <a:rPr lang="en-US" b="1" i="1" dirty="0">
                <a:solidFill>
                  <a:srgbClr val="FF0000"/>
                </a:solidFill>
              </a:rPr>
            </a:br>
            <a:endParaRPr lang="en-US" dirty="0"/>
          </a:p>
          <a:p>
            <a:pPr marL="514350" indent="-514350">
              <a:buFont typeface="+mj-lt"/>
              <a:buAutoNum type="arabicPeriod"/>
            </a:pPr>
            <a:r>
              <a:rPr lang="en-US" dirty="0"/>
              <a:t>The 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lstStyle/>
          <a:p>
            <a:r>
              <a:rPr lang="en-US" dirty="0"/>
              <a:t>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AB69CD-DF0B-4FB0-AAAA-66403161EB82}"/>
                  </a:ext>
                </a:extLst>
              </p:cNvPr>
              <p:cNvSpPr>
                <a:spLocks noGrp="1"/>
              </p:cNvSpPr>
              <p:nvPr>
                <p:ph idx="1"/>
              </p:nvPr>
            </p:nvSpPr>
            <p:spPr>
              <a:xfrm>
                <a:off x="342762" y="2924998"/>
                <a:ext cx="3105150" cy="471345"/>
              </a:xfrm>
            </p:spPr>
            <p:txBody>
              <a:bodyPr>
                <a:normAutofit fontScale="85000" lnSpcReduction="10000"/>
              </a:bodyPr>
              <a:lstStyle/>
              <a:p>
                <a:pPr marL="0" indent="0">
                  <a:buNone/>
                </a:pPr>
                <a14:m>
                  <m:oMath xmlns:m="http://schemas.openxmlformats.org/officeDocument/2006/math">
                    <m:r>
                      <a:rPr lang="en-US" sz="2400" i="1" smtClean="0">
                        <a:solidFill>
                          <a:srgbClr val="FF0000"/>
                        </a:solidFill>
                        <a:latin typeface="Cambria Math" panose="02040503050406030204" pitchFamily="18" charset="0"/>
                      </a:rPr>
                      <m:t>𝑅𝑒𝑠𝑢𝑙𝑡𝑠</m:t>
                    </m:r>
                    <m:d>
                      <m:dPr>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𝑆𝑢𝑐𝑘</m:t>
                        </m:r>
                      </m:e>
                    </m:d>
                    <m:r>
                      <a:rPr lang="en-US" sz="2400" i="1">
                        <a:solidFill>
                          <a:srgbClr val="FF0000"/>
                        </a:solidFill>
                        <a:latin typeface="Cambria Math" panose="02040503050406030204" pitchFamily="18" charset="0"/>
                      </a:rPr>
                      <m:t>= </m:t>
                    </m:r>
                    <m:d>
                      <m:dPr>
                        <m:begChr m:val="{"/>
                        <m:endChr m:val="}"/>
                        <m:ctrlPr>
                          <a:rPr lang="en-US" sz="2400" i="1">
                            <a:solidFill>
                              <a:srgbClr val="FF0000"/>
                            </a:solidFill>
                            <a:latin typeface="Cambria Math" panose="02040503050406030204" pitchFamily="18" charset="0"/>
                          </a:rPr>
                        </m:ctrlPr>
                      </m:dPr>
                      <m:e>
                        <m:r>
                          <a:rPr lang="en-US" sz="2400" b="0" i="1" smtClean="0">
                            <a:solidFill>
                              <a:srgbClr val="FF0000"/>
                            </a:solidFill>
                            <a:latin typeface="Cambria Math" panose="02040503050406030204" pitchFamily="18" charset="0"/>
                          </a:rPr>
                          <m:t>5, 7</m:t>
                        </m:r>
                      </m:e>
                    </m:d>
                  </m:oMath>
                </a14:m>
                <a:r>
                  <a:rPr lang="en-US" sz="2400" dirty="0">
                    <a:solidFill>
                      <a:srgbClr val="FF0000"/>
                    </a:solidFill>
                  </a:rPr>
                  <a:t> </a:t>
                </a:r>
              </a:p>
            </p:txBody>
          </p:sp>
        </mc:Choice>
        <mc:Fallback xmlns="">
          <p:sp>
            <p:nvSpPr>
              <p:cNvPr id="3" name="Content Placeholder 2">
                <a:extLst>
                  <a:ext uri="{FF2B5EF4-FFF2-40B4-BE49-F238E27FC236}">
                    <a16:creationId xmlns:a16="http://schemas.microsoft.com/office/drawing/2014/main" id="{DCAB69CD-DF0B-4FB0-AAAA-66403161EB82}"/>
                  </a:ext>
                </a:extLst>
              </p:cNvPr>
              <p:cNvSpPr>
                <a:spLocks noGrp="1" noRot="1" noChangeAspect="1" noMove="1" noResize="1" noEditPoints="1" noAdjustHandles="1" noChangeArrowheads="1" noChangeShapeType="1" noTextEdit="1"/>
              </p:cNvSpPr>
              <p:nvPr>
                <p:ph idx="1"/>
              </p:nvPr>
            </p:nvSpPr>
            <p:spPr>
              <a:xfrm>
                <a:off x="342762" y="2924998"/>
                <a:ext cx="3105150" cy="471345"/>
              </a:xfrm>
              <a:blipFill>
                <a:blip r:embed="rId3"/>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44386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3410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sp>
        <p:nvSpPr>
          <p:cNvPr id="3" name="Content Placeholder 2">
            <a:extLst>
              <a:ext uri="{FF2B5EF4-FFF2-40B4-BE49-F238E27FC236}">
                <a16:creationId xmlns:a16="http://schemas.microsoft.com/office/drawing/2014/main" id="{D5BAC616-12ED-4C09-8486-FC0D5253441E}"/>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276753"/>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248763"/>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221314"/>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813243"/>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405304"/>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93251"/>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651416"/>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3026307"/>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79653"/>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3018748"/>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D948D8B-EF70-4C09-AB2C-9B821EFE013B}"/>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spTree>
    <p:extLst>
      <p:ext uri="{BB962C8B-B14F-4D97-AF65-F5344CB8AC3E}">
        <p14:creationId xmlns:p14="http://schemas.microsoft.com/office/powerpoint/2010/main" val="14554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5" grpId="0" animBg="1"/>
      <p:bldP spid="36" grpId="0" animBg="1"/>
      <p:bldP spid="37" grpId="0" animBg="1"/>
      <p:bldP spid="10" grpId="0" animBg="1"/>
      <p:bldP spid="27"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3531</TotalTime>
  <Words>2869</Words>
  <Application>Microsoft Office PowerPoint</Application>
  <PresentationFormat>On-screen Show (4:3)</PresentationFormat>
  <Paragraphs>389</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Types of uncertainty in the environment*</vt:lpstr>
      <vt:lpstr>Remember: Solving Search Problems under Certainty</vt:lpstr>
      <vt:lpstr>Consequence of Uncertainty</vt:lpstr>
      <vt:lpstr>Nondeterministic Actions</vt:lpstr>
      <vt:lpstr>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vt:lpstr>
      <vt:lpstr>Actions to Coerce the  World into States</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vt:lpstr>
      <vt:lpstr>Solving Partially Observable Problems</vt:lpstr>
      <vt:lpstr>Solving Partially Observable Problems</vt:lpstr>
      <vt:lpstr>State Estimation and  Approximate Belief States</vt:lpstr>
      <vt:lpstr>Case Study</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61</cp:revision>
  <dcterms:created xsi:type="dcterms:W3CDTF">2021-02-12T23:04:30Z</dcterms:created>
  <dcterms:modified xsi:type="dcterms:W3CDTF">2024-10-22T16:58:58Z</dcterms:modified>
</cp:coreProperties>
</file>